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6" r:id="rId3"/>
    <p:sldId id="261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0" r:id="rId12"/>
    <p:sldId id="257" r:id="rId13"/>
    <p:sldId id="267" r:id="rId14"/>
    <p:sldId id="258" r:id="rId15"/>
    <p:sldId id="259" r:id="rId16"/>
    <p:sldId id="263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20,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dine@synchro.ca" TargetMode="External"/><Relationship Id="rId3" Type="http://schemas.openxmlformats.org/officeDocument/2006/relationships/hyperlink" Target="mailto:scroxon@synchroontari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50846" y="1367797"/>
            <a:ext cx="6626004" cy="1075861"/>
          </a:xfrm>
        </p:spPr>
        <p:txBody>
          <a:bodyPr/>
          <a:lstStyle/>
          <a:p>
            <a:pPr algn="ctr"/>
            <a:r>
              <a:rPr lang="en-US" sz="3600" dirty="0" smtClean="0"/>
              <a:t>Regional training centre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40185" y="2369859"/>
            <a:ext cx="6511131" cy="41761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ontario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923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05" y="0"/>
            <a:ext cx="8749365" cy="548640"/>
          </a:xfrm>
        </p:spPr>
        <p:txBody>
          <a:bodyPr/>
          <a:lstStyle/>
          <a:p>
            <a:pPr algn="ctr"/>
            <a:r>
              <a:rPr lang="en-US" dirty="0" smtClean="0"/>
              <a:t>ACCESS TO TPASC FACILITIES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Leadership/Specialized Training &amp; Team Work Areas		Boardrooms	Dance Studios	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Fieldhouse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Rock Climbing Wall		Food Court/Swim Apparel Store on-site</a:t>
            </a:r>
          </a:p>
        </p:txBody>
      </p:sp>
      <p:pic>
        <p:nvPicPr>
          <p:cNvPr id="7" name="Picture 6" descr="TPASC_field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7108" y="1269840"/>
            <a:ext cx="3527156" cy="2345559"/>
          </a:xfrm>
          <a:prstGeom prst="rect">
            <a:avLst/>
          </a:prstGeom>
        </p:spPr>
      </p:pic>
      <p:pic>
        <p:nvPicPr>
          <p:cNvPr id="8" name="Picture 7" descr="TPASC_stu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1046" y="3817529"/>
            <a:ext cx="4479324" cy="2983230"/>
          </a:xfrm>
          <a:prstGeom prst="rect">
            <a:avLst/>
          </a:prstGeom>
        </p:spPr>
      </p:pic>
      <p:pic>
        <p:nvPicPr>
          <p:cNvPr id="9" name="Picture 8" descr="TPASC_rockwall.jpg"/>
          <p:cNvPicPr>
            <a:picLocks noChangeAspect="1"/>
          </p:cNvPicPr>
          <p:nvPr/>
        </p:nvPicPr>
        <p:blipFill>
          <a:blip r:embed="rId4" cstate="print"/>
          <a:srcRect l="16046" r="14227"/>
          <a:stretch>
            <a:fillRect/>
          </a:stretch>
        </p:blipFill>
        <p:spPr>
          <a:xfrm>
            <a:off x="231005" y="1471970"/>
            <a:ext cx="3542097" cy="3383280"/>
          </a:xfrm>
          <a:prstGeom prst="rect">
            <a:avLst/>
          </a:prstGeom>
        </p:spPr>
      </p:pic>
      <p:pic>
        <p:nvPicPr>
          <p:cNvPr id="10" name="Picture 9" descr="TPASC_tr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9895" y="4563172"/>
            <a:ext cx="3001593" cy="213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 typical day at the RTC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ELIGIBILITY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2" y="1434164"/>
            <a:ext cx="8450981" cy="30223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b="0" dirty="0" smtClean="0"/>
              <a:t>The RTC is a Junior Training Environment</a:t>
            </a:r>
          </a:p>
          <a:p>
            <a:pPr>
              <a:buFont typeface="Arial" pitchFamily="34" charset="0"/>
              <a:buChar char="•"/>
            </a:pPr>
            <a:endParaRPr lang="en-CA" b="0" dirty="0" smtClean="0"/>
          </a:p>
          <a:p>
            <a:pPr>
              <a:buFont typeface="Arial" pitchFamily="34" charset="0"/>
              <a:buChar char="•"/>
            </a:pPr>
            <a:r>
              <a:rPr lang="en-CA" b="0" u="sng" dirty="0" smtClean="0"/>
              <a:t>Athletes born in 2001 and earlier </a:t>
            </a:r>
            <a:r>
              <a:rPr lang="en-CA" b="0" dirty="0" smtClean="0"/>
              <a:t>are eligible for entry into the RTC for the 2016-17 season</a:t>
            </a:r>
          </a:p>
          <a:p>
            <a:pPr>
              <a:buFont typeface="Arial" pitchFamily="34" charset="0"/>
              <a:buChar char="•"/>
            </a:pPr>
            <a:endParaRPr lang="en-CA" b="0" dirty="0" smtClean="0"/>
          </a:p>
          <a:p>
            <a:pPr>
              <a:buFont typeface="Arial" pitchFamily="34" charset="0"/>
              <a:buChar char="•"/>
            </a:pPr>
            <a:r>
              <a:rPr lang="en-CA" b="0" u="sng" dirty="0" smtClean="0"/>
              <a:t>Athletes born after 2001 </a:t>
            </a:r>
            <a:r>
              <a:rPr lang="en-CA" b="0" dirty="0" smtClean="0"/>
              <a:t>will only be considered if they are deemed to have exceptional abilities.</a:t>
            </a:r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50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Selection process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0687"/>
          </a:xfrm>
        </p:spPr>
        <p:txBody>
          <a:bodyPr>
            <a:normAutofit/>
          </a:bodyPr>
          <a:lstStyle/>
          <a:p>
            <a:r>
              <a:rPr lang="en-US" u="sng" dirty="0" smtClean="0"/>
              <a:t>Important Dates</a:t>
            </a:r>
          </a:p>
          <a:p>
            <a:r>
              <a:rPr lang="en-US" dirty="0" smtClean="0"/>
              <a:t>Sunday May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b="0" dirty="0" smtClean="0"/>
              <a:t>– RTC Online Application </a:t>
            </a:r>
            <a:r>
              <a:rPr lang="en-US" b="0" dirty="0"/>
              <a:t>D</a:t>
            </a:r>
            <a:r>
              <a:rPr lang="en-US" b="0" dirty="0" smtClean="0"/>
              <a:t>ue </a:t>
            </a:r>
          </a:p>
          <a:p>
            <a:r>
              <a:rPr lang="en-US" dirty="0" smtClean="0"/>
              <a:t>Selection Process: Must </a:t>
            </a:r>
            <a:r>
              <a:rPr lang="en-US" u="sng" dirty="0" smtClean="0"/>
              <a:t>CHOOSE ONE </a:t>
            </a:r>
            <a:r>
              <a:rPr lang="en-US" dirty="0" smtClean="0"/>
              <a:t>of the two available sessions </a:t>
            </a:r>
            <a:endParaRPr lang="en-US" b="0" dirty="0" smtClean="0"/>
          </a:p>
          <a:p>
            <a:r>
              <a:rPr lang="en-US" dirty="0"/>
              <a:t>	</a:t>
            </a:r>
            <a:r>
              <a:rPr lang="en-US" dirty="0" smtClean="0"/>
              <a:t>Tuesday May 17</a:t>
            </a:r>
            <a:r>
              <a:rPr lang="en-US" baseline="30000" dirty="0" smtClean="0"/>
              <a:t>th</a:t>
            </a:r>
            <a:r>
              <a:rPr lang="en-US" dirty="0" smtClean="0"/>
              <a:t> – evening</a:t>
            </a:r>
          </a:p>
          <a:p>
            <a:r>
              <a:rPr lang="en-US" dirty="0"/>
              <a:t>	</a:t>
            </a:r>
            <a:r>
              <a:rPr lang="en-US" dirty="0" smtClean="0"/>
              <a:t>Tuesday May 24 – evening (After Age Groups)</a:t>
            </a:r>
          </a:p>
          <a:p>
            <a:r>
              <a:rPr lang="en-US" dirty="0" smtClean="0"/>
              <a:t>Tuesday June 7</a:t>
            </a:r>
            <a:r>
              <a:rPr lang="en-US" baseline="30000" dirty="0" smtClean="0"/>
              <a:t>th</a:t>
            </a:r>
            <a:r>
              <a:rPr lang="en-US" dirty="0" smtClean="0"/>
              <a:t> – </a:t>
            </a:r>
            <a:r>
              <a:rPr lang="en-US" b="0" dirty="0" smtClean="0"/>
              <a:t>Conditional Acceptance (after Espoir)</a:t>
            </a:r>
          </a:p>
          <a:p>
            <a:r>
              <a:rPr lang="en-US" b="0" dirty="0" smtClean="0"/>
              <a:t>***Conditional upon review by CSIO Doctor and Physiotherapist </a:t>
            </a:r>
          </a:p>
          <a:p>
            <a:r>
              <a:rPr lang="en-US" dirty="0" smtClean="0"/>
              <a:t>Tuesday June 14</a:t>
            </a:r>
            <a:r>
              <a:rPr lang="en-US" baseline="30000" dirty="0" smtClean="0"/>
              <a:t>th</a:t>
            </a:r>
            <a:r>
              <a:rPr lang="en-US" dirty="0" smtClean="0"/>
              <a:t> – </a:t>
            </a:r>
            <a:r>
              <a:rPr lang="en-US" b="0" dirty="0" smtClean="0"/>
              <a:t>Acceptance and Deposit Due</a:t>
            </a:r>
          </a:p>
          <a:p>
            <a:r>
              <a:rPr lang="en-US" dirty="0" smtClean="0"/>
              <a:t>Late June/Early July – </a:t>
            </a:r>
            <a:r>
              <a:rPr lang="en-US" b="0" dirty="0" smtClean="0"/>
              <a:t>Athlete Wellness Check Up</a:t>
            </a:r>
          </a:p>
          <a:p>
            <a:r>
              <a:rPr lang="en-US" dirty="0" smtClean="0"/>
              <a:t>Early  August – </a:t>
            </a:r>
            <a:r>
              <a:rPr lang="en-US" b="0" dirty="0" smtClean="0"/>
              <a:t>Official Acceptance/RTC 2016-2017 Roster Announcement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50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8801"/>
            <a:ext cx="7520940" cy="548640"/>
          </a:xfrm>
        </p:spPr>
        <p:txBody>
          <a:bodyPr/>
          <a:lstStyle/>
          <a:p>
            <a:pPr algn="ctr"/>
            <a:r>
              <a:rPr lang="en-US" u="sng" dirty="0" smtClean="0"/>
              <a:t>Skill assessment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15365"/>
            <a:ext cx="7520940" cy="4492789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Section 1: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b="0" dirty="0" smtClean="0"/>
              <a:t>Analysis </a:t>
            </a:r>
            <a:r>
              <a:rPr lang="en-CA" b="0" dirty="0"/>
              <a:t>of Competition Results (30% of Overall Score</a:t>
            </a:r>
            <a:r>
              <a:rPr lang="en-CA" b="0" dirty="0" smtClean="0"/>
              <a:t>)</a:t>
            </a:r>
          </a:p>
          <a:p>
            <a:r>
              <a:rPr lang="en-CA" dirty="0"/>
              <a:t>Section 2: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b="0" dirty="0" smtClean="0"/>
              <a:t>Athlete </a:t>
            </a:r>
            <a:r>
              <a:rPr lang="en-CA" b="0" dirty="0"/>
              <a:t>Application/Coach Endorsement (10% of Overall Score)</a:t>
            </a:r>
          </a:p>
          <a:p>
            <a:r>
              <a:rPr lang="en-CA" dirty="0"/>
              <a:t>Section 3: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b="0" dirty="0" smtClean="0"/>
              <a:t>Athlete </a:t>
            </a:r>
            <a:r>
              <a:rPr lang="en-CA" b="0" dirty="0"/>
              <a:t>Physical (10% of Overall Score) </a:t>
            </a:r>
            <a:endParaRPr lang="en-CA" b="0" dirty="0" smtClean="0"/>
          </a:p>
          <a:p>
            <a:r>
              <a:rPr lang="en-CA" dirty="0"/>
              <a:t>Section 4: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b="0" dirty="0" smtClean="0"/>
              <a:t>Synchro </a:t>
            </a:r>
            <a:r>
              <a:rPr lang="en-CA" b="0" dirty="0"/>
              <a:t>Skill Testing (20% of Overall Score) </a:t>
            </a:r>
          </a:p>
          <a:p>
            <a:r>
              <a:rPr lang="en-CA" dirty="0"/>
              <a:t>Section 5: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b="0" dirty="0" smtClean="0"/>
              <a:t>Figure </a:t>
            </a:r>
            <a:r>
              <a:rPr lang="en-CA" b="0" dirty="0"/>
              <a:t>Skills (10% of Overall Score)</a:t>
            </a:r>
          </a:p>
          <a:p>
            <a:r>
              <a:rPr lang="en-CA" dirty="0"/>
              <a:t>Section </a:t>
            </a:r>
            <a:r>
              <a:rPr lang="en-CA" dirty="0" smtClean="0"/>
              <a:t>6:</a:t>
            </a:r>
          </a:p>
          <a:p>
            <a:r>
              <a:rPr lang="en-CA" dirty="0"/>
              <a:t>	</a:t>
            </a:r>
            <a:r>
              <a:rPr lang="en-CA" b="0" dirty="0" smtClean="0"/>
              <a:t>Routine </a:t>
            </a:r>
            <a:r>
              <a:rPr lang="en-CA" b="0" dirty="0"/>
              <a:t>Skills (10% of Overall Score) </a:t>
            </a:r>
          </a:p>
          <a:p>
            <a:r>
              <a:rPr lang="en-CA" dirty="0"/>
              <a:t>Section 7</a:t>
            </a:r>
            <a:r>
              <a:rPr lang="en-CA" dirty="0" smtClean="0"/>
              <a:t>:</a:t>
            </a:r>
          </a:p>
          <a:p>
            <a:r>
              <a:rPr lang="en-CA" dirty="0"/>
              <a:t>	</a:t>
            </a:r>
            <a:r>
              <a:rPr lang="en-CA" dirty="0" smtClean="0"/>
              <a:t> </a:t>
            </a:r>
            <a:r>
              <a:rPr lang="en-CA" b="0" dirty="0"/>
              <a:t>Selection Committee Overall Impression (10% of Overall Score) 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4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RTC PRIORITIES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857012" cy="3986628"/>
          </a:xfrm>
        </p:spPr>
        <p:txBody>
          <a:bodyPr>
            <a:normAutofit/>
          </a:bodyPr>
          <a:lstStyle/>
          <a:p>
            <a:r>
              <a:rPr lang="en-US" b="0" dirty="0" smtClean="0"/>
              <a:t>In </a:t>
            </a:r>
            <a:r>
              <a:rPr lang="en-US" b="0" dirty="0"/>
              <a:t>order for Canada to achieve the podium for both Duets and Teams at the Junior </a:t>
            </a:r>
            <a:r>
              <a:rPr lang="en-US" b="0" dirty="0" smtClean="0"/>
              <a:t>World Championships in 2018 </a:t>
            </a:r>
            <a:r>
              <a:rPr lang="en-US" b="0" dirty="0"/>
              <a:t>and Olympic Games in 2020 and 2024, the Selection </a:t>
            </a:r>
            <a:r>
              <a:rPr lang="en-US" b="0" dirty="0" smtClean="0"/>
              <a:t>Advisory </a:t>
            </a:r>
            <a:r>
              <a:rPr lang="en-US" b="0" dirty="0"/>
              <a:t>Committee reserves the right to make recommendations on athletes with </a:t>
            </a:r>
            <a:r>
              <a:rPr lang="en-US" b="0" dirty="0" smtClean="0"/>
              <a:t>specific </a:t>
            </a:r>
            <a:r>
              <a:rPr lang="en-US" b="0" dirty="0"/>
              <a:t>abilities that will contribute to the Olympic Events as a first priority. </a:t>
            </a:r>
          </a:p>
          <a:p>
            <a:endParaRPr lang="en-US" dirty="0"/>
          </a:p>
          <a:p>
            <a:r>
              <a:rPr lang="en-US" b="0" dirty="0" smtClean="0"/>
              <a:t>In </a:t>
            </a:r>
            <a:r>
              <a:rPr lang="en-US" b="0" dirty="0"/>
              <a:t>order to have Canada be a leader in Highlights and Acrobatics, the Selection </a:t>
            </a:r>
            <a:r>
              <a:rPr lang="en-US" b="0" dirty="0" smtClean="0"/>
              <a:t>Advisory </a:t>
            </a:r>
            <a:r>
              <a:rPr lang="en-US" b="0" dirty="0"/>
              <a:t>Committee reserves the right to recommend athletes with specific abilities </a:t>
            </a:r>
            <a:r>
              <a:rPr lang="en-US" b="0" dirty="0" smtClean="0"/>
              <a:t>in </a:t>
            </a:r>
            <a:r>
              <a:rPr lang="en-US" b="0" dirty="0"/>
              <a:t>lifts and acrobatics as a subsequent priority in the ranking.</a:t>
            </a:r>
          </a:p>
          <a:p>
            <a:endParaRPr lang="en-US" dirty="0"/>
          </a:p>
          <a:p>
            <a:r>
              <a:rPr lang="en-US" b="0" dirty="0" smtClean="0"/>
              <a:t>It </a:t>
            </a:r>
            <a:r>
              <a:rPr lang="en-US" b="0" dirty="0"/>
              <a:t>is understood that athletes selected to the Athlete Pool are committed to high </a:t>
            </a:r>
            <a:r>
              <a:rPr lang="en-US" b="0" dirty="0" smtClean="0"/>
              <a:t>performance </a:t>
            </a:r>
            <a:r>
              <a:rPr lang="en-US" b="0" dirty="0"/>
              <a:t>and are seeking to represent Canada in future International and Olympic</a:t>
            </a:r>
            <a:r>
              <a:rPr lang="en-US" b="0" dirty="0" smtClean="0"/>
              <a:t> </a:t>
            </a:r>
            <a:r>
              <a:rPr lang="en-US" b="0" dirty="0"/>
              <a:t>competitions.  As a point of reference for RTC applicants, Synchro Canada </a:t>
            </a:r>
            <a:r>
              <a:rPr lang="en-US" b="0" dirty="0" smtClean="0"/>
              <a:t>encourages </a:t>
            </a:r>
            <a:r>
              <a:rPr lang="en-US" b="0" dirty="0"/>
              <a:t>athletes who qualify for the National Team to consider targeting two </a:t>
            </a:r>
            <a:r>
              <a:rPr lang="en-US" b="0" dirty="0" smtClean="0"/>
              <a:t>Olympic cycles </a:t>
            </a:r>
            <a:r>
              <a:rPr lang="en-US" b="0" dirty="0"/>
              <a:t>of participation.</a:t>
            </a:r>
          </a:p>
        </p:txBody>
      </p:sp>
      <p:sp>
        <p:nvSpPr>
          <p:cNvPr id="4" name="Oval 3"/>
          <p:cNvSpPr/>
          <p:nvPr/>
        </p:nvSpPr>
        <p:spPr>
          <a:xfrm>
            <a:off x="216394" y="1100629"/>
            <a:ext cx="394635" cy="394635"/>
          </a:xfrm>
          <a:prstGeom prst="ellipse">
            <a:avLst/>
          </a:prstGeom>
          <a:solidFill>
            <a:srgbClr val="AD0101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1</a:t>
            </a:r>
            <a:endParaRPr lang="en-CA" sz="2000" dirty="0"/>
          </a:p>
        </p:txBody>
      </p:sp>
      <p:sp>
        <p:nvSpPr>
          <p:cNvPr id="5" name="Oval 4"/>
          <p:cNvSpPr/>
          <p:nvPr/>
        </p:nvSpPr>
        <p:spPr>
          <a:xfrm>
            <a:off x="216394" y="2454443"/>
            <a:ext cx="394635" cy="394635"/>
          </a:xfrm>
          <a:prstGeom prst="ellipse">
            <a:avLst/>
          </a:prstGeom>
          <a:solidFill>
            <a:srgbClr val="AD0101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2</a:t>
            </a:r>
            <a:endParaRPr lang="en-CA" sz="2000" dirty="0"/>
          </a:p>
        </p:txBody>
      </p:sp>
      <p:sp>
        <p:nvSpPr>
          <p:cNvPr id="6" name="Oval 5"/>
          <p:cNvSpPr/>
          <p:nvPr/>
        </p:nvSpPr>
        <p:spPr>
          <a:xfrm>
            <a:off x="216394" y="3668970"/>
            <a:ext cx="394635" cy="394635"/>
          </a:xfrm>
          <a:prstGeom prst="ellipse">
            <a:avLst/>
          </a:prstGeom>
          <a:solidFill>
            <a:srgbClr val="AD0101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3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2212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Next steps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700" u="sng" dirty="0" smtClean="0"/>
              <a:t>What do you need to do to prepare for your RTC Tryout?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Work hard and continue to improve for the remainder of the season and use the Selection Criteria as your guide to training and working on personal gaps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Utilize the LTAD Monitoring Document and include these measurements in your Daily Training at the club as well as do a monthly measurement to track your </a:t>
            </a:r>
            <a:r>
              <a:rPr lang="en-US" b="0" dirty="0" smtClean="0"/>
              <a:t>progress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Complete the RTC Athlete Application for the RTC – due Sunday May 15</a:t>
            </a:r>
            <a:r>
              <a:rPr lang="en-US" b="0" baseline="30000" dirty="0" smtClean="0"/>
              <a:t>th</a:t>
            </a:r>
            <a:r>
              <a:rPr lang="en-US" b="0" dirty="0" smtClean="0"/>
              <a:t>, 2016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Attend </a:t>
            </a:r>
            <a:r>
              <a:rPr lang="en-US" b="0" i="1" dirty="0" smtClean="0"/>
              <a:t>one</a:t>
            </a:r>
            <a:r>
              <a:rPr lang="en-US" b="0" dirty="0" smtClean="0"/>
              <a:t> of the two try-out dates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Utilize the LTAD Monitoring Document and include these measurements in your Daily Training at the club as well as do a monthly measurement to track your progress.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Train the Compulsory Junior Figures (Porpoise Twist Spin 720 and Barracuda Airborne Split) within your Daily Training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Speak with your Parent(s) and Coach(</a:t>
            </a:r>
            <a:r>
              <a:rPr lang="en-US" b="0" dirty="0" err="1" smtClean="0"/>
              <a:t>es</a:t>
            </a:r>
            <a:r>
              <a:rPr lang="en-US" b="0" dirty="0" smtClean="0"/>
              <a:t>) to discuss personals goals and if applying to the RTC is appropriate for you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7841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contact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57" y="1658894"/>
            <a:ext cx="8653110" cy="242221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Jadine</a:t>
            </a:r>
            <a:r>
              <a:rPr lang="en-US" sz="2000" dirty="0" smtClean="0"/>
              <a:t> Cleary– </a:t>
            </a:r>
            <a:r>
              <a:rPr lang="en-US" sz="2000" dirty="0" err="1" smtClean="0"/>
              <a:t>Synchro</a:t>
            </a:r>
            <a:r>
              <a:rPr lang="en-US" sz="2000" dirty="0" smtClean="0"/>
              <a:t> Canada  Domestic Technical Director</a:t>
            </a:r>
          </a:p>
          <a:p>
            <a:r>
              <a:rPr lang="en-US" sz="2000" dirty="0" smtClean="0">
                <a:hlinkClick r:id="rId2"/>
              </a:rPr>
              <a:t>jadine@synchro.ca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err="1" smtClean="0"/>
              <a:t>Sheilagh</a:t>
            </a:r>
            <a:r>
              <a:rPr lang="en-US" sz="2000" dirty="0" smtClean="0"/>
              <a:t> </a:t>
            </a:r>
            <a:r>
              <a:rPr lang="en-US" sz="2000" dirty="0" err="1" smtClean="0"/>
              <a:t>Croxon</a:t>
            </a:r>
            <a:r>
              <a:rPr lang="en-US" sz="2000" dirty="0" smtClean="0"/>
              <a:t>– </a:t>
            </a:r>
            <a:r>
              <a:rPr lang="en-US" sz="2000" dirty="0" err="1" smtClean="0"/>
              <a:t>Synchro</a:t>
            </a:r>
            <a:r>
              <a:rPr lang="en-US" sz="2000" dirty="0" smtClean="0"/>
              <a:t> Swim Ontario Technical &amp; High Performance Lead</a:t>
            </a:r>
          </a:p>
          <a:p>
            <a:r>
              <a:rPr lang="en-CA" sz="2000" dirty="0" smtClean="0">
                <a:hlinkClick r:id="rId3"/>
              </a:rPr>
              <a:t>scroxon@synchroontario.com</a:t>
            </a:r>
            <a:r>
              <a:rPr lang="en-CA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860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337912"/>
            <a:ext cx="7520940" cy="1655545"/>
          </a:xfrm>
        </p:spPr>
        <p:txBody>
          <a:bodyPr/>
          <a:lstStyle/>
          <a:p>
            <a:pPr algn="ctr"/>
            <a:r>
              <a:rPr lang="en-CA" sz="6600" dirty="0" smtClean="0"/>
              <a:t>Introduction </a:t>
            </a:r>
            <a:br>
              <a:rPr lang="en-CA" sz="6600" dirty="0" smtClean="0"/>
            </a:br>
            <a:r>
              <a:rPr lang="en-CA" sz="3200" dirty="0" err="1" smtClean="0"/>
              <a:t>Sheilagh</a:t>
            </a:r>
            <a:r>
              <a:rPr lang="en-CA" sz="3200" dirty="0" smtClean="0"/>
              <a:t> </a:t>
            </a:r>
            <a:r>
              <a:rPr lang="en-CA" sz="3200" dirty="0" err="1" smtClean="0"/>
              <a:t>Croxon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1400" dirty="0" smtClean="0"/>
              <a:t>SSO Technical &amp; High Performance Lead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Advantages of the </a:t>
            </a:r>
            <a:r>
              <a:rPr lang="en-US" u="sng" dirty="0" err="1" smtClean="0"/>
              <a:t>Rtc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722" y="1530419"/>
            <a:ext cx="8195912" cy="344099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err="1" smtClean="0"/>
              <a:t>Synchro</a:t>
            </a:r>
            <a:r>
              <a:rPr lang="en-US" sz="3500" b="0" dirty="0" smtClean="0"/>
              <a:t> Specific Coaching (2 coaches per routine)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55 minute, semi-private figures sessions 5 days per week  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err="1" smtClean="0"/>
              <a:t>Synchro</a:t>
            </a:r>
            <a:r>
              <a:rPr lang="en-US" sz="3500" b="0" dirty="0" smtClean="0"/>
              <a:t> Swim Ontario HP Tech Lead Workshops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CSIO Strength and Conditioning Expert and Nutritionist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CSIO Sport Medicine (Doctor, Physiotherapist, Sport Psychologist) 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Technical Swimming Coach 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Biomechanics Specialist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Acrobatics Coach: Dive Canada</a:t>
            </a:r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Training </a:t>
            </a:r>
            <a:r>
              <a:rPr lang="en-US" sz="3500" b="0" dirty="0"/>
              <a:t>environment is monitored by Integrated Sports Team </a:t>
            </a:r>
            <a:endParaRPr lang="en-US" sz="3500" b="0" dirty="0" smtClean="0"/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Access </a:t>
            </a:r>
            <a:r>
              <a:rPr lang="en-US" sz="3500" b="0" dirty="0"/>
              <a:t>to expert advice on training program from CSIO </a:t>
            </a:r>
            <a:endParaRPr lang="en-US" sz="3500" b="0" dirty="0" smtClean="0"/>
          </a:p>
          <a:p>
            <a:pPr>
              <a:buFont typeface="Arial" pitchFamily="34" charset="0"/>
              <a:buChar char="•"/>
            </a:pPr>
            <a:r>
              <a:rPr lang="en-US" sz="3500" b="0" dirty="0" smtClean="0"/>
              <a:t>Physiologist</a:t>
            </a:r>
            <a:endParaRPr lang="en-US" sz="35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5722" y="980338"/>
            <a:ext cx="7878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All inclusive training environment and “whole athlete” training program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216394" y="683046"/>
            <a:ext cx="943623" cy="943623"/>
          </a:xfrm>
          <a:prstGeom prst="ellipse">
            <a:avLst/>
          </a:prstGeom>
          <a:solidFill>
            <a:srgbClr val="AD0101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smtClean="0"/>
              <a:t>1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75381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Advantages of the </a:t>
            </a:r>
            <a:r>
              <a:rPr lang="en-US" u="sng" dirty="0" err="1" smtClean="0"/>
              <a:t>Rtc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722" y="1626669"/>
            <a:ext cx="7714649" cy="32292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Training environment is intense and focused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Athletes have great work ethic and determination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Great working relationship between coaches and athletes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Training level of top athletes allows for World Class choreography and Senior level routines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Athlete Pool allows for strong quality duet pairings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National Team Members allow for a strong athlete connection from the National Team standards and the RTC training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Shared training with other Elite High Performance Sport Programs (dive, judo, canoe/kayak)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Athlete pool of 18-24 allows for challenges and opportunities for all athletes in the program as well as variation in training teams and expert rotation groups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5722" y="980338"/>
            <a:ext cx="7878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Training with Junior NT/Elite </a:t>
            </a:r>
            <a:r>
              <a:rPr lang="en-US" b="1" dirty="0" err="1" smtClean="0"/>
              <a:t>Synchro</a:t>
            </a:r>
            <a:r>
              <a:rPr lang="en-US" b="1" dirty="0" smtClean="0"/>
              <a:t> Athletes and Elite Sport Athletes in the DTE</a:t>
            </a:r>
          </a:p>
          <a:p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216394" y="683046"/>
            <a:ext cx="943623" cy="943623"/>
          </a:xfrm>
          <a:prstGeom prst="ellipse">
            <a:avLst/>
          </a:prstGeom>
          <a:solidFill>
            <a:srgbClr val="AD0101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smtClean="0"/>
              <a:t>2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75381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Advantages of the </a:t>
            </a:r>
            <a:r>
              <a:rPr lang="en-US" u="sng" dirty="0" err="1" smtClean="0"/>
              <a:t>Rtc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3142648" y="2215597"/>
            <a:ext cx="7878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World-Class Training Facility: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1939316" y="1928451"/>
            <a:ext cx="943623" cy="943623"/>
          </a:xfrm>
          <a:prstGeom prst="ellipse">
            <a:avLst/>
          </a:prstGeom>
          <a:solidFill>
            <a:srgbClr val="AD0101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smtClean="0"/>
              <a:t>3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75381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9764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Two 50m Pools</a:t>
            </a:r>
            <a:br>
              <a:rPr lang="en-US" dirty="0" smtClean="0"/>
            </a:br>
            <a:endParaRPr lang="en-CA" dirty="0"/>
          </a:p>
        </p:txBody>
      </p:sp>
      <p:pic>
        <p:nvPicPr>
          <p:cNvPr id="3" name="Picture 2" descr="TPASC_mainpoo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42" y="1068404"/>
            <a:ext cx="6350000" cy="4229100"/>
          </a:xfrm>
          <a:prstGeom prst="rect">
            <a:avLst/>
          </a:prstGeom>
        </p:spPr>
      </p:pic>
      <p:pic>
        <p:nvPicPr>
          <p:cNvPr id="4" name="Picture 3" descr="TPASC_trainingpool.jpg"/>
          <p:cNvPicPr>
            <a:picLocks noChangeAspect="1"/>
          </p:cNvPicPr>
          <p:nvPr/>
        </p:nvPicPr>
        <p:blipFill>
          <a:blip r:embed="rId3" cstate="print"/>
          <a:srcRect l="15179"/>
          <a:stretch>
            <a:fillRect/>
          </a:stretch>
        </p:blipFill>
        <p:spPr>
          <a:xfrm>
            <a:off x="5274644" y="3842463"/>
            <a:ext cx="3657600" cy="286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9764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DIVE TANK</a:t>
            </a:r>
            <a:endParaRPr lang="en-CA" dirty="0"/>
          </a:p>
        </p:txBody>
      </p:sp>
      <p:pic>
        <p:nvPicPr>
          <p:cNvPr id="3074" name="Picture 2" descr="http://magazine.utoronto.ca/wp-content/uploads/2015/06/Pool_480-48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354" y="1364532"/>
            <a:ext cx="6846943" cy="456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05" y="519764"/>
            <a:ext cx="8749365" cy="548640"/>
          </a:xfrm>
        </p:spPr>
        <p:txBody>
          <a:bodyPr/>
          <a:lstStyle/>
          <a:p>
            <a:pPr algn="ctr"/>
            <a:r>
              <a:rPr lang="en-US" dirty="0" err="1" smtClean="0"/>
              <a:t>Synchro</a:t>
            </a:r>
            <a:r>
              <a:rPr lang="en-US" dirty="0" smtClean="0"/>
              <a:t> Canada/RTC Private Training Room</a:t>
            </a:r>
          </a:p>
        </p:txBody>
      </p:sp>
      <p:pic>
        <p:nvPicPr>
          <p:cNvPr id="3" name="Picture 2" descr="IMG_32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1226338"/>
            <a:ext cx="4554966" cy="3416225"/>
          </a:xfrm>
          <a:prstGeom prst="rect">
            <a:avLst/>
          </a:prstGeom>
        </p:spPr>
      </p:pic>
      <p:pic>
        <p:nvPicPr>
          <p:cNvPr id="4" name="Picture 3" descr="IMG_32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73" y="2961935"/>
            <a:ext cx="4481673" cy="33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05" y="0"/>
            <a:ext cx="8749365" cy="548640"/>
          </a:xfrm>
        </p:spPr>
        <p:txBody>
          <a:bodyPr/>
          <a:lstStyle/>
          <a:p>
            <a:pPr algn="ctr"/>
            <a:r>
              <a:rPr lang="en-US" dirty="0" smtClean="0"/>
              <a:t>CSIO Training Area</a:t>
            </a:r>
          </a:p>
        </p:txBody>
      </p:sp>
      <p:pic>
        <p:nvPicPr>
          <p:cNvPr id="1026" name="Picture 2" descr="http://csiontario.ca/home/csio-content/uploads/2015/08/CSIO-SC-Aug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920" y="3466668"/>
            <a:ext cx="5886450" cy="3238501"/>
          </a:xfrm>
          <a:prstGeom prst="rect">
            <a:avLst/>
          </a:prstGeom>
          <a:noFill/>
        </p:spPr>
      </p:pic>
      <p:pic>
        <p:nvPicPr>
          <p:cNvPr id="3" name="Picture 2" descr="IMG_21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" y="988631"/>
            <a:ext cx="3751759" cy="2813819"/>
          </a:xfrm>
          <a:prstGeom prst="rect">
            <a:avLst/>
          </a:prstGeom>
        </p:spPr>
      </p:pic>
      <p:pic>
        <p:nvPicPr>
          <p:cNvPr id="6" name="Picture 5" descr="IMG_32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16" y="656966"/>
            <a:ext cx="3488990" cy="2616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Custom 6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A0609"/>
      </a:accent2>
      <a:accent3>
        <a:srgbClr val="951514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11414</TotalTime>
  <Words>504</Words>
  <Application>Microsoft Macintosh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Regional training centre</vt:lpstr>
      <vt:lpstr>Introduction  Sheilagh Croxon SSO Technical &amp; High Performance Lead</vt:lpstr>
      <vt:lpstr>Advantages of the Rtc</vt:lpstr>
      <vt:lpstr>Advantages of the Rtc</vt:lpstr>
      <vt:lpstr>Advantages of the Rtc</vt:lpstr>
      <vt:lpstr>Two 50m Pools </vt:lpstr>
      <vt:lpstr>DIVE TANK</vt:lpstr>
      <vt:lpstr>Synchro Canada/RTC Private Training Room</vt:lpstr>
      <vt:lpstr>CSIO Training Area</vt:lpstr>
      <vt:lpstr>ACCESS TO TPASC FACILITIES</vt:lpstr>
      <vt:lpstr>A typical day at the RTC </vt:lpstr>
      <vt:lpstr>ELIGIBILITY</vt:lpstr>
      <vt:lpstr>Selection process</vt:lpstr>
      <vt:lpstr>Skill assessment</vt:lpstr>
      <vt:lpstr>RTC PRIORITIES</vt:lpstr>
      <vt:lpstr>Next steps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training centre</dc:title>
  <dc:creator>Katie Hammond</dc:creator>
  <cp:lastModifiedBy>Katie Hammond</cp:lastModifiedBy>
  <cp:revision>52</cp:revision>
  <dcterms:created xsi:type="dcterms:W3CDTF">2016-01-28T22:55:45Z</dcterms:created>
  <dcterms:modified xsi:type="dcterms:W3CDTF">2016-02-20T15:55:48Z</dcterms:modified>
</cp:coreProperties>
</file>