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1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B1FA4-2E66-8B49-86E5-5D2A42FDDAA6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385E1-7FF0-4B44-A1FB-380F5001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8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03B4-CE09-ED45-8370-C5F550931C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11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03B4-CE09-ED45-8370-C5F550931C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21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03B4-CE09-ED45-8370-C5F550931C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94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03B4-CE09-ED45-8370-C5F550931C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54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03B4-CE09-ED45-8370-C5F550931C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96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03B4-CE09-ED45-8370-C5F550931CA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73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03B4-CE09-ED45-8370-C5F550931CA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77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03B4-CE09-ED45-8370-C5F550931C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1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03B4-CE09-ED45-8370-C5F550931CA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4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4923AF-BF2F-6D45-8D78-0378B42DC305}" type="datetimeFigureOut">
              <a:rPr lang="en-US" smtClean="0"/>
              <a:t>21-09-24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91B98C8-6782-7D46-8045-A0569F8A5E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2116004"/>
            <a:ext cx="6498158" cy="1724867"/>
          </a:xfrm>
        </p:spPr>
        <p:txBody>
          <a:bodyPr>
            <a:normAutofit fontScale="90000"/>
          </a:bodyPr>
          <a:lstStyle/>
          <a:p>
            <a:r>
              <a:rPr lang="en-US" sz="5000" dirty="0" smtClean="0"/>
              <a:t>New OAS </a:t>
            </a:r>
            <a:r>
              <a:rPr lang="en-US" sz="5000" dirty="0" smtClean="0"/>
              <a:t>Wellness </a:t>
            </a:r>
            <a:r>
              <a:rPr lang="en-US" sz="5000" dirty="0" smtClean="0"/>
              <a:t>Program: Fostering Healthy &amp; Safe Sport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780" y="4590436"/>
            <a:ext cx="6884302" cy="916641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Laura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Steacy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PhD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OAS Technical Director</a:t>
            </a:r>
          </a:p>
          <a:p>
            <a:pPr algn="l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Owner, Mind 2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Body Performance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Consulting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06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 &amp; 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82531"/>
            <a:ext cx="8042276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Important for the same reasons!</a:t>
            </a:r>
          </a:p>
          <a:p>
            <a:r>
              <a:rPr lang="en-US" sz="2800" dirty="0" smtClean="0"/>
              <a:t>Role models for our athletes</a:t>
            </a:r>
          </a:p>
          <a:p>
            <a:r>
              <a:rPr lang="en-US" sz="2800" dirty="0" smtClean="0"/>
              <a:t>Important for coaches to feel respected and valued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3267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 Injury Surveillance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66771"/>
            <a:ext cx="8042276" cy="4343400"/>
          </a:xfrm>
        </p:spPr>
        <p:txBody>
          <a:bodyPr/>
          <a:lstStyle/>
          <a:p>
            <a:r>
              <a:rPr lang="en-US" sz="2800" dirty="0" smtClean="0"/>
              <a:t>Initial focus on concussions</a:t>
            </a:r>
          </a:p>
          <a:p>
            <a:r>
              <a:rPr lang="en-US" sz="2800" dirty="0" smtClean="0"/>
              <a:t>Expanded to monitor all types of injuries</a:t>
            </a:r>
          </a:p>
          <a:p>
            <a:r>
              <a:rPr lang="en-US" sz="2800" dirty="0" smtClean="0"/>
              <a:t>Summer 2020: ISP Program Evaluation</a:t>
            </a:r>
          </a:p>
          <a:p>
            <a:pPr lvl="1"/>
            <a:r>
              <a:rPr lang="en-US" sz="2400" dirty="0" smtClean="0"/>
              <a:t>Surveyed athletes and coaches </a:t>
            </a:r>
          </a:p>
          <a:p>
            <a:pPr lvl="1"/>
            <a:r>
              <a:rPr lang="en-US" sz="2400" dirty="0" smtClean="0"/>
              <a:t>Main objectives:</a:t>
            </a:r>
          </a:p>
          <a:p>
            <a:pPr lvl="2"/>
            <a:r>
              <a:rPr lang="en-US" sz="2200" dirty="0" smtClean="0"/>
              <a:t>User feedback on the ISP process and tools</a:t>
            </a:r>
          </a:p>
          <a:p>
            <a:pPr lvl="2"/>
            <a:r>
              <a:rPr lang="en-US" sz="2200" dirty="0" smtClean="0"/>
              <a:t>Gain understanding of athlete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5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Injury Tracker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29235"/>
            <a:ext cx="8042276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More answer options</a:t>
            </a:r>
          </a:p>
          <a:p>
            <a:r>
              <a:rPr lang="en-US" sz="2800" dirty="0" smtClean="0"/>
              <a:t>More clarity</a:t>
            </a:r>
          </a:p>
          <a:p>
            <a:r>
              <a:rPr lang="en-US" sz="2800" dirty="0" smtClean="0"/>
              <a:t>Web-based follow-up form</a:t>
            </a:r>
          </a:p>
          <a:p>
            <a:r>
              <a:rPr lang="en-US" sz="2800" dirty="0" smtClean="0"/>
              <a:t>More information/awareness around the process and the role of the coach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709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Athlete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Over 75% of athletes reported sustaining an injury during artistic swimming training</a:t>
            </a:r>
          </a:p>
          <a:p>
            <a:r>
              <a:rPr lang="en-US" sz="2800" dirty="0" smtClean="0"/>
              <a:t>Over 50% reported hiding training injuries from their coach in the past</a:t>
            </a:r>
          </a:p>
          <a:p>
            <a:r>
              <a:rPr lang="en-US" sz="2800" dirty="0" smtClean="0"/>
              <a:t>Barriers:</a:t>
            </a:r>
          </a:p>
          <a:p>
            <a:pPr lvl="1"/>
            <a:r>
              <a:rPr lang="en-US" sz="2400" dirty="0" smtClean="0"/>
              <a:t>Didn’t think it was bad enough/I could push through </a:t>
            </a:r>
          </a:p>
          <a:p>
            <a:pPr lvl="1"/>
            <a:r>
              <a:rPr lang="en-US" sz="2400" dirty="0" smtClean="0"/>
              <a:t>Didn’t want to miss any training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 Athlete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59629"/>
            <a:ext cx="8042276" cy="4343400"/>
          </a:xfrm>
        </p:spPr>
        <p:txBody>
          <a:bodyPr/>
          <a:lstStyle/>
          <a:p>
            <a:r>
              <a:rPr lang="en-US" sz="2800" dirty="0" smtClean="0"/>
              <a:t>Perceptions of experience with injury:</a:t>
            </a:r>
          </a:p>
          <a:p>
            <a:pPr lvl="1"/>
            <a:r>
              <a:rPr lang="en-US" sz="2400" dirty="0" smtClean="0"/>
              <a:t>Common perception that most injuries occur in </a:t>
            </a:r>
            <a:r>
              <a:rPr lang="en-US" sz="2400" dirty="0" err="1" smtClean="0"/>
              <a:t>dryland</a:t>
            </a:r>
            <a:r>
              <a:rPr lang="en-US" sz="2400" dirty="0" smtClean="0"/>
              <a:t> and flexibility training</a:t>
            </a:r>
          </a:p>
          <a:p>
            <a:pPr lvl="1"/>
            <a:r>
              <a:rPr lang="en-US" sz="2400" dirty="0" smtClean="0"/>
              <a:t>NOT supported by data</a:t>
            </a:r>
          </a:p>
          <a:p>
            <a:pPr lvl="1"/>
            <a:r>
              <a:rPr lang="en-US" sz="2400" dirty="0" smtClean="0"/>
              <a:t>Feel supported by coaches during injury recovery, but not always from others (team mates, parents)</a:t>
            </a:r>
          </a:p>
          <a:p>
            <a:pPr lvl="1"/>
            <a:r>
              <a:rPr lang="en-US" sz="2400" dirty="0" smtClean="0"/>
              <a:t>Mental health conditions not taken as seriously/not receiving as much support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477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ISP needed to be re-vamped</a:t>
            </a:r>
          </a:p>
          <a:p>
            <a:r>
              <a:rPr lang="en-US" sz="2800" dirty="0" smtClean="0"/>
              <a:t>More support and education for coaches in how to use the tools and follow the process</a:t>
            </a:r>
          </a:p>
          <a:p>
            <a:r>
              <a:rPr lang="en-US" sz="2800" dirty="0" smtClean="0"/>
              <a:t>More resources for athletes to educate and empower them about their own health</a:t>
            </a:r>
          </a:p>
          <a:p>
            <a:r>
              <a:rPr lang="en-US" sz="2800" dirty="0" smtClean="0"/>
              <a:t>More resources directly relating to mental health support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245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 Wellness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461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Athlete Wellness Program</a:t>
            </a:r>
          </a:p>
          <a:p>
            <a:pPr lvl="1"/>
            <a:r>
              <a:rPr lang="en-US" sz="2400" dirty="0" smtClean="0"/>
              <a:t>New and updated policies and guidelines</a:t>
            </a:r>
          </a:p>
          <a:p>
            <a:pPr lvl="1"/>
            <a:r>
              <a:rPr lang="en-US" sz="2400" dirty="0" smtClean="0"/>
              <a:t>Updated Injury Tracking program</a:t>
            </a:r>
          </a:p>
          <a:p>
            <a:pPr lvl="1"/>
            <a:r>
              <a:rPr lang="en-US" sz="2400" dirty="0" smtClean="0"/>
              <a:t>Online Health Hub</a:t>
            </a:r>
          </a:p>
          <a:p>
            <a:pPr lvl="1"/>
            <a:r>
              <a:rPr lang="en-US" sz="2400" dirty="0" smtClean="0"/>
              <a:t>Wellness </a:t>
            </a:r>
            <a:r>
              <a:rPr lang="en-US" sz="2400" dirty="0" smtClean="0"/>
              <a:t>Webinars</a:t>
            </a:r>
            <a:endParaRPr lang="en-US" dirty="0"/>
          </a:p>
          <a:p>
            <a:r>
              <a:rPr lang="en-US" sz="2800" dirty="0" smtClean="0"/>
              <a:t>Coach Wellness Program</a:t>
            </a:r>
          </a:p>
          <a:p>
            <a:pPr lvl="1"/>
            <a:r>
              <a:rPr lang="en-US" sz="2400" dirty="0" smtClean="0"/>
              <a:t>Health Hub</a:t>
            </a:r>
          </a:p>
          <a:p>
            <a:pPr lvl="1"/>
            <a:r>
              <a:rPr lang="en-US" sz="2400" dirty="0" smtClean="0"/>
              <a:t>Wellness Webinars</a:t>
            </a:r>
          </a:p>
          <a:p>
            <a:pPr lvl="1"/>
            <a:r>
              <a:rPr lang="en-US" sz="2400" dirty="0" smtClean="0"/>
              <a:t>Working on more!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5700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Athlete Wellness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New and updated Policies/Guidelines:</a:t>
            </a:r>
          </a:p>
          <a:p>
            <a:r>
              <a:rPr lang="en-US" sz="2800" dirty="0" smtClean="0"/>
              <a:t>Updated OAS Concussion Policy </a:t>
            </a:r>
          </a:p>
          <a:p>
            <a:pPr lvl="1"/>
            <a:r>
              <a:rPr lang="en-US" sz="2400" dirty="0" smtClean="0"/>
              <a:t>Aligned with CAS policy and compliant with Rowan’s Law</a:t>
            </a:r>
          </a:p>
          <a:p>
            <a:r>
              <a:rPr lang="en-US" sz="2800" dirty="0" smtClean="0"/>
              <a:t>Updated OAS Concussion Guidelines and Return to Pool Protocol</a:t>
            </a:r>
          </a:p>
          <a:p>
            <a:pPr lvl="1"/>
            <a:r>
              <a:rPr lang="en-US" sz="2400" dirty="0" smtClean="0"/>
              <a:t>Para-athletes</a:t>
            </a:r>
          </a:p>
        </p:txBody>
      </p:sp>
    </p:spTree>
    <p:extLst>
      <p:ext uri="{BB962C8B-B14F-4D97-AF65-F5344CB8AC3E}">
        <p14:creationId xmlns:p14="http://schemas.microsoft.com/office/powerpoint/2010/main" val="291078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Athlete Wellness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58371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OAS </a:t>
            </a:r>
            <a:r>
              <a:rPr lang="en-US" sz="2800" dirty="0"/>
              <a:t>Health &amp; Wellness </a:t>
            </a:r>
            <a:r>
              <a:rPr lang="en-US" sz="2800" dirty="0" smtClean="0"/>
              <a:t>Policy—NEW </a:t>
            </a:r>
          </a:p>
          <a:p>
            <a:r>
              <a:rPr lang="en-US" sz="2800" dirty="0" smtClean="0"/>
              <a:t>Return </a:t>
            </a:r>
            <a:r>
              <a:rPr lang="en-US" sz="2800" dirty="0"/>
              <a:t>to Pool </a:t>
            </a:r>
            <a:r>
              <a:rPr lang="en-US" sz="2800" dirty="0" smtClean="0"/>
              <a:t>Guidelines—NEW </a:t>
            </a:r>
            <a:endParaRPr lang="en-US" sz="2800" dirty="0"/>
          </a:p>
          <a:p>
            <a:pPr lvl="1"/>
            <a:r>
              <a:rPr lang="en-US" sz="2600" dirty="0" smtClean="0"/>
              <a:t>RTP after Mental Health challenges by Greer Kelly</a:t>
            </a:r>
          </a:p>
          <a:p>
            <a:pPr marL="12700" indent="0">
              <a:buNone/>
            </a:pPr>
            <a:endParaRPr lang="en-US" dirty="0" smtClean="0"/>
          </a:p>
          <a:p>
            <a:pPr marL="12700" indent="0">
              <a:buNone/>
            </a:pPr>
            <a:r>
              <a:rPr lang="en-US" sz="2800" dirty="0" smtClean="0"/>
              <a:t>Updated Injury Tracking Program</a:t>
            </a:r>
            <a:endParaRPr lang="en-US" sz="2800" dirty="0"/>
          </a:p>
          <a:p>
            <a:r>
              <a:rPr lang="en-US" sz="2800" dirty="0" smtClean="0"/>
              <a:t>Updates to Injury Report form </a:t>
            </a:r>
          </a:p>
          <a:p>
            <a:r>
              <a:rPr lang="en-US" sz="2800" dirty="0" smtClean="0"/>
              <a:t>Web form based Concussion Follow-Up</a:t>
            </a:r>
          </a:p>
          <a:p>
            <a:r>
              <a:rPr lang="en-US" sz="2800" dirty="0" smtClean="0"/>
              <a:t>Updated instructions in different media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526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Health &amp; Wellness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0863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Provides a framework for guiding decision-making when an athlete suffers from an injury or illness</a:t>
            </a:r>
          </a:p>
          <a:p>
            <a:r>
              <a:rPr lang="en-US" sz="2800" dirty="0" smtClean="0"/>
              <a:t>Outlines everyone’s role in fostering athlete health and wellness</a:t>
            </a:r>
          </a:p>
          <a:p>
            <a:r>
              <a:rPr lang="en-US" sz="2800" dirty="0" smtClean="0"/>
              <a:t>Guiding principles:</a:t>
            </a:r>
          </a:p>
          <a:p>
            <a:pPr lvl="1"/>
            <a:r>
              <a:rPr lang="en-US" sz="2400" dirty="0" smtClean="0"/>
              <a:t>Safety </a:t>
            </a:r>
          </a:p>
          <a:p>
            <a:pPr lvl="1"/>
            <a:r>
              <a:rPr lang="en-US" sz="2400" dirty="0" smtClean="0"/>
              <a:t>Support</a:t>
            </a:r>
          </a:p>
          <a:p>
            <a:pPr lvl="1"/>
            <a:r>
              <a:rPr lang="en-US" sz="2400" dirty="0" smtClean="0"/>
              <a:t>Health promotion</a:t>
            </a:r>
          </a:p>
          <a:p>
            <a:pPr lvl="1"/>
            <a:r>
              <a:rPr lang="en-US" sz="2400" dirty="0" smtClean="0"/>
              <a:t>Inclusion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225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Wellness and why is it important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/>
              <a:t>Findings from ISP Program Evaluation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Athlete and Coach Wellness Program info</a:t>
            </a:r>
          </a:p>
          <a:p>
            <a:endParaRPr lang="en-US" sz="2800" dirty="0"/>
          </a:p>
          <a:p>
            <a:r>
              <a:rPr lang="en-US" sz="2800" dirty="0" smtClean="0"/>
              <a:t>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045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Return to Pool Mental Health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1274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Huge thank you to Greer Kelly for her work</a:t>
            </a:r>
          </a:p>
          <a:p>
            <a:r>
              <a:rPr lang="en-US" sz="2800" dirty="0" smtClean="0"/>
              <a:t>Two main components:</a:t>
            </a:r>
          </a:p>
          <a:p>
            <a:pPr lvl="1"/>
            <a:r>
              <a:rPr lang="en-US" sz="2400" dirty="0" smtClean="0"/>
              <a:t>Graduated return</a:t>
            </a:r>
          </a:p>
          <a:p>
            <a:pPr lvl="1"/>
            <a:r>
              <a:rPr lang="en-US" sz="2400" dirty="0" smtClean="0"/>
              <a:t>Team Meetings</a:t>
            </a:r>
          </a:p>
          <a:p>
            <a:pPr lvl="1"/>
            <a:endParaRPr lang="en-US" dirty="0"/>
          </a:p>
          <a:p>
            <a:r>
              <a:rPr lang="en-US" sz="2800" dirty="0" smtClean="0"/>
              <a:t>Graduated Return: stages of increasing participation</a:t>
            </a:r>
          </a:p>
          <a:p>
            <a:r>
              <a:rPr lang="en-US" sz="2800" dirty="0" smtClean="0"/>
              <a:t>Team Meetings: athlete meets with members of their support team with defined objectives </a:t>
            </a:r>
          </a:p>
        </p:txBody>
      </p:sp>
    </p:spTree>
    <p:extLst>
      <p:ext uri="{BB962C8B-B14F-4D97-AF65-F5344CB8AC3E}">
        <p14:creationId xmlns:p14="http://schemas.microsoft.com/office/powerpoint/2010/main" val="32303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Health </a:t>
            </a:r>
            <a:r>
              <a:rPr lang="en-US" dirty="0" smtClean="0"/>
              <a:t>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49767"/>
            <a:ext cx="8042276" cy="4343400"/>
          </a:xfrm>
        </p:spPr>
        <p:txBody>
          <a:bodyPr/>
          <a:lstStyle/>
          <a:p>
            <a:r>
              <a:rPr lang="en-US" sz="2800" dirty="0" smtClean="0"/>
              <a:t>Online portals with resources supporting the multiple facets of health &amp; wellness</a:t>
            </a:r>
          </a:p>
          <a:p>
            <a:r>
              <a:rPr lang="en-US" sz="2800" dirty="0" smtClean="0"/>
              <a:t>Separate portals for athletes and coaches</a:t>
            </a:r>
          </a:p>
          <a:p>
            <a:pPr lvl="1"/>
            <a:r>
              <a:rPr lang="en-US" sz="2400" dirty="0" smtClean="0"/>
              <a:t>Specific to the needs of each group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2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Wellness </a:t>
            </a:r>
            <a:r>
              <a:rPr lang="en-US" dirty="0" smtClean="0"/>
              <a:t>Webinars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554" y="2099911"/>
            <a:ext cx="8042276" cy="4343400"/>
          </a:xfrm>
        </p:spPr>
        <p:txBody>
          <a:bodyPr>
            <a:norm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ontent focused to each specific audience</a:t>
            </a:r>
          </a:p>
          <a:p>
            <a:r>
              <a:rPr lang="en-US" sz="2800" dirty="0" smtClean="0"/>
              <a:t>Topics related to different facets of health</a:t>
            </a:r>
          </a:p>
          <a:p>
            <a:r>
              <a:rPr lang="en-US" sz="2800" dirty="0" smtClean="0"/>
              <a:t>We want to hear from you!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309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the Wellness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29235"/>
            <a:ext cx="8042276" cy="4343400"/>
          </a:xfrm>
        </p:spPr>
        <p:txBody>
          <a:bodyPr/>
          <a:lstStyle/>
          <a:p>
            <a:r>
              <a:rPr lang="en-US" sz="2800" dirty="0" smtClean="0"/>
              <a:t>Use the program! </a:t>
            </a:r>
            <a:r>
              <a:rPr lang="en-US" sz="2800" dirty="0" smtClean="0">
                <a:sym typeface="Wingdings"/>
              </a:rPr>
              <a:t> </a:t>
            </a:r>
          </a:p>
          <a:p>
            <a:r>
              <a:rPr lang="en-US" sz="2800" dirty="0" smtClean="0">
                <a:sym typeface="Wingdings"/>
              </a:rPr>
              <a:t>Encourage your athletes to use the program</a:t>
            </a:r>
          </a:p>
          <a:p>
            <a:pPr lvl="1"/>
            <a:r>
              <a:rPr lang="en-US" sz="2400" dirty="0" smtClean="0">
                <a:sym typeface="Wingdings"/>
              </a:rPr>
              <a:t>Promotion tool-kit</a:t>
            </a:r>
          </a:p>
          <a:p>
            <a:r>
              <a:rPr lang="en-US" sz="2800" dirty="0" smtClean="0">
                <a:sym typeface="Wingdings"/>
              </a:rPr>
              <a:t>Send your feedback, we want to hear from you!</a:t>
            </a:r>
            <a:endParaRPr lang="en-US" sz="28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82564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722106"/>
            <a:ext cx="8056563" cy="1362075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650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Health</a:t>
            </a:r>
          </a:p>
          <a:p>
            <a:pPr lvl="1"/>
            <a:r>
              <a:rPr lang="en-US" sz="2400" dirty="0" smtClean="0"/>
              <a:t>Physical</a:t>
            </a:r>
          </a:p>
          <a:p>
            <a:pPr lvl="1"/>
            <a:r>
              <a:rPr lang="en-US" sz="2400" dirty="0" smtClean="0"/>
              <a:t>Psychological</a:t>
            </a:r>
          </a:p>
          <a:p>
            <a:pPr lvl="1"/>
            <a:r>
              <a:rPr lang="en-US" sz="2400" dirty="0" smtClean="0"/>
              <a:t>Social</a:t>
            </a:r>
          </a:p>
          <a:p>
            <a:pPr lvl="1"/>
            <a:endParaRPr lang="en-US" dirty="0"/>
          </a:p>
          <a:p>
            <a:r>
              <a:rPr lang="en-US" sz="2800" dirty="0" smtClean="0"/>
              <a:t>Total or sum of domains of health</a:t>
            </a:r>
          </a:p>
          <a:p>
            <a:r>
              <a:rPr lang="en-US" sz="2800" dirty="0" smtClean="0"/>
              <a:t>Interplay between these different domains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846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ellness Domains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8" t="21390" r="29717" b="8620"/>
          <a:stretch/>
        </p:blipFill>
        <p:spPr>
          <a:xfrm>
            <a:off x="2456443" y="709720"/>
            <a:ext cx="4538173" cy="4767617"/>
          </a:xfrm>
        </p:spPr>
      </p:pic>
    </p:spTree>
    <p:extLst>
      <p:ext uri="{BB962C8B-B14F-4D97-AF65-F5344CB8AC3E}">
        <p14:creationId xmlns:p14="http://schemas.microsoft.com/office/powerpoint/2010/main" val="317465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Wellness: Why is it important?</a:t>
            </a:r>
          </a:p>
        </p:txBody>
      </p:sp>
      <p:pic>
        <p:nvPicPr>
          <p:cNvPr id="4" name="Content Placeholder 3" descr="simone biles.jpe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3" b="12633"/>
          <a:stretch>
            <a:fillRect/>
          </a:stretch>
        </p:blipFill>
        <p:spPr>
          <a:xfrm>
            <a:off x="549276" y="1600201"/>
            <a:ext cx="4362088" cy="23558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275" y="3997681"/>
            <a:ext cx="3713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Photo credit: Lindsay Wasson</a:t>
            </a:r>
            <a:endParaRPr lang="en-US" sz="1400" dirty="0"/>
          </a:p>
        </p:txBody>
      </p:sp>
      <p:pic>
        <p:nvPicPr>
          <p:cNvPr id="6" name="Picture 5" descr="droui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540" y="3956038"/>
            <a:ext cx="4742919" cy="2667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11344" y="3637433"/>
            <a:ext cx="294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Photo source: </a:t>
            </a:r>
            <a:r>
              <a:rPr lang="en-US" sz="1400" dirty="0" err="1" smtClean="0"/>
              <a:t>nhl.com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9302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Wellness: Why is it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24838"/>
            <a:ext cx="8042276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LTD and developing “complete” athletes</a:t>
            </a:r>
          </a:p>
          <a:p>
            <a:r>
              <a:rPr lang="en-US" sz="2800" dirty="0" smtClean="0"/>
              <a:t>Performance outcomes</a:t>
            </a:r>
          </a:p>
          <a:p>
            <a:r>
              <a:rPr lang="en-US" sz="2800" dirty="0" smtClean="0"/>
              <a:t>Safe Sport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245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 and Athlete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87593"/>
            <a:ext cx="8042276" cy="4343400"/>
          </a:xfrm>
        </p:spPr>
        <p:txBody>
          <a:bodyPr/>
          <a:lstStyle/>
          <a:p>
            <a:r>
              <a:rPr lang="en-US" sz="2800" dirty="0" smtClean="0"/>
              <a:t>LTD holistic focus</a:t>
            </a:r>
          </a:p>
          <a:p>
            <a:pPr lvl="1"/>
            <a:r>
              <a:rPr lang="en-US" sz="2400" dirty="0" smtClean="0"/>
              <a:t>Physical literacy components</a:t>
            </a:r>
          </a:p>
          <a:p>
            <a:pPr lvl="1"/>
            <a:r>
              <a:rPr lang="en-US" sz="2400" dirty="0" smtClean="0"/>
              <a:t>Psychological components</a:t>
            </a:r>
          </a:p>
          <a:p>
            <a:pPr lvl="1"/>
            <a:endParaRPr lang="en-US" dirty="0"/>
          </a:p>
          <a:p>
            <a:r>
              <a:rPr lang="en-US" sz="2800" dirty="0" smtClean="0"/>
              <a:t>CAS Gold Medal Profile</a:t>
            </a:r>
          </a:p>
          <a:p>
            <a:pPr lvl="1"/>
            <a:r>
              <a:rPr lang="en-US" sz="2400" dirty="0" smtClean="0"/>
              <a:t>Intangibles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6543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 and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7110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Positive sport experience will encourage athletes to remain in sport</a:t>
            </a:r>
          </a:p>
          <a:p>
            <a:pPr lvl="1"/>
            <a:r>
              <a:rPr lang="en-US" sz="2400" dirty="0" smtClean="0"/>
              <a:t>Depth of the talent pool</a:t>
            </a:r>
          </a:p>
          <a:p>
            <a:pPr lvl="1"/>
            <a:r>
              <a:rPr lang="en-US" sz="2400" dirty="0" smtClean="0"/>
              <a:t>Driving performance through increased competition</a:t>
            </a:r>
          </a:p>
          <a:p>
            <a:pPr lvl="1"/>
            <a:endParaRPr lang="en-US" dirty="0"/>
          </a:p>
          <a:p>
            <a:r>
              <a:rPr lang="en-US" sz="2800" dirty="0" smtClean="0"/>
              <a:t>Negative consequences of poor health/wellness are not compatible with peak performance</a:t>
            </a:r>
          </a:p>
          <a:p>
            <a:pPr lvl="1"/>
            <a:r>
              <a:rPr lang="en-US" sz="2400" dirty="0" smtClean="0"/>
              <a:t>Physical injury</a:t>
            </a:r>
          </a:p>
          <a:p>
            <a:pPr lvl="1"/>
            <a:r>
              <a:rPr lang="en-US" sz="2400" dirty="0" smtClean="0"/>
              <a:t>Depression, anxiety, eating disorders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741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 and Safe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50056"/>
            <a:ext cx="8042276" cy="4343400"/>
          </a:xfrm>
        </p:spPr>
        <p:txBody>
          <a:bodyPr/>
          <a:lstStyle/>
          <a:p>
            <a:r>
              <a:rPr lang="en-US" sz="2800" dirty="0" smtClean="0"/>
              <a:t>2020 CAC Safe Sport training</a:t>
            </a:r>
          </a:p>
          <a:p>
            <a:pPr lvl="1"/>
            <a:r>
              <a:rPr lang="en-US" sz="2400" dirty="0" smtClean="0"/>
              <a:t>Collective responsibility to promote physical, psychological and social health</a:t>
            </a:r>
          </a:p>
          <a:p>
            <a:pPr lvl="1"/>
            <a:endParaRPr lang="en-US" dirty="0"/>
          </a:p>
          <a:p>
            <a:r>
              <a:rPr lang="en-US" sz="2800" dirty="0" smtClean="0"/>
              <a:t>2021 SIRCUIT Blog post Dr. Gretchen Kerr</a:t>
            </a:r>
          </a:p>
          <a:p>
            <a:pPr lvl="1"/>
            <a:r>
              <a:rPr lang="en-US" sz="2400" dirty="0" smtClean="0"/>
              <a:t>Evolution of Safe Sport</a:t>
            </a:r>
          </a:p>
          <a:p>
            <a:pPr lvl="1"/>
            <a:r>
              <a:rPr lang="en-US" sz="2400" dirty="0" smtClean="0"/>
              <a:t>Beyond harm prevention to optimization of the sport experience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2711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</TotalTime>
  <Words>740</Words>
  <Application>Microsoft Macintosh PowerPoint</Application>
  <PresentationFormat>On-screen Show (4:3)</PresentationFormat>
  <Paragraphs>148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Breeze</vt:lpstr>
      <vt:lpstr>New OAS Wellness Program: Fostering Healthy &amp; Safe Sport</vt:lpstr>
      <vt:lpstr>Overview</vt:lpstr>
      <vt:lpstr>Wellness: What is it?</vt:lpstr>
      <vt:lpstr>PowerPoint Presentation</vt:lpstr>
      <vt:lpstr>Wellness: Why is it important?</vt:lpstr>
      <vt:lpstr>Wellness: Why is it important?</vt:lpstr>
      <vt:lpstr>Wellness and Athlete Development</vt:lpstr>
      <vt:lpstr>Wellness and Performance</vt:lpstr>
      <vt:lpstr>Wellness and Safe Sport</vt:lpstr>
      <vt:lpstr>Wellness &amp; Coaching</vt:lpstr>
      <vt:lpstr>OAS Injury Surveillance</vt:lpstr>
      <vt:lpstr>Findings: Injury Tracker</vt:lpstr>
      <vt:lpstr>Findings: Athlete Experience</vt:lpstr>
      <vt:lpstr>Findings: Athlete Experience</vt:lpstr>
      <vt:lpstr>Evaluation Take-Aways</vt:lpstr>
      <vt:lpstr>OAS Wellness Programs</vt:lpstr>
      <vt:lpstr>Athlete Wellness Program</vt:lpstr>
      <vt:lpstr>Athlete Wellness Program</vt:lpstr>
      <vt:lpstr>New Health &amp; Wellness Policy</vt:lpstr>
      <vt:lpstr>New Return to Pool Mental Health Guidelines</vt:lpstr>
      <vt:lpstr>New Health Hubs</vt:lpstr>
      <vt:lpstr>New Wellness Webinars</vt:lpstr>
      <vt:lpstr>Implementing the Wellness Program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OAS Wellness Program: Fostering Healthy &amp; Safe Sport</dc:title>
  <dc:creator>Laura McClemont</dc:creator>
  <cp:lastModifiedBy>Laura McClemont</cp:lastModifiedBy>
  <cp:revision>3</cp:revision>
  <dcterms:created xsi:type="dcterms:W3CDTF">2021-09-24T21:29:52Z</dcterms:created>
  <dcterms:modified xsi:type="dcterms:W3CDTF">2021-09-24T21:33:09Z</dcterms:modified>
</cp:coreProperties>
</file>